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69" r:id="rId84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84" Type="http://schemas.openxmlformats.org/officeDocument/2006/relationships/slide" Target="slides/slide14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1" name="Shape 3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2" name="Google Shape;367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2.1.e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2.2.a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2.3.b</a:t>
            </a:r>
            <a:endParaRPr/>
          </a:p>
        </p:txBody>
      </p:sp>
      <p:sp>
        <p:nvSpPr>
          <p:cNvPr id="3673" name="Google Shape;3673;p14:notes"/>
          <p:cNvSpPr/>
          <p:nvPr>
            <p:ph idx="2" type="sldImg"/>
          </p:nvPr>
        </p:nvSpPr>
        <p:spPr>
          <a:xfrm>
            <a:off x="1143225" y="685800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9.jpg"/><Relationship Id="rId4" Type="http://schemas.openxmlformats.org/officeDocument/2006/relationships/image" Target="../media/image53.jpg"/><Relationship Id="rId5" Type="http://schemas.openxmlformats.org/officeDocument/2006/relationships/image" Target="../media/image67.jpg"/></Relationships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4" name="Shape 3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5" name="Google Shape;3675;p570"/>
          <p:cNvSpPr txBox="1"/>
          <p:nvPr>
            <p:ph type="title"/>
          </p:nvPr>
        </p:nvSpPr>
        <p:spPr>
          <a:xfrm>
            <a:off x="688181" y="241935"/>
            <a:ext cx="32631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sz="3000"/>
              <a:t>Phase 2 engagement</a:t>
            </a:r>
            <a:endParaRPr sz="3000"/>
          </a:p>
        </p:txBody>
      </p:sp>
      <p:sp>
        <p:nvSpPr>
          <p:cNvPr id="3676" name="Google Shape;3676;p570"/>
          <p:cNvSpPr txBox="1"/>
          <p:nvPr/>
        </p:nvSpPr>
        <p:spPr>
          <a:xfrm>
            <a:off x="7442835" y="4719399"/>
            <a:ext cx="1626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9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1" lang="zh-CN" sz="1200" u="sng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20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7" name="Google Shape;3677;p570"/>
          <p:cNvSpPr txBox="1"/>
          <p:nvPr/>
        </p:nvSpPr>
        <p:spPr>
          <a:xfrm>
            <a:off x="355520" y="912923"/>
            <a:ext cx="3683100" cy="41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2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We wanted to know: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marR="0" rtl="0" algn="l">
              <a:lnSpc>
                <a:spcPct val="114791"/>
              </a:lnSpc>
              <a:spcBef>
                <a:spcPts val="600"/>
              </a:spcBef>
              <a:spcAft>
                <a:spcPts val="0"/>
              </a:spcAft>
              <a:buClr>
                <a:srgbClr val="1691D0"/>
              </a:buClr>
              <a:buSzPts val="1800"/>
              <a:buFont typeface="Calibri"/>
              <a:buAutoNum type="alphaLcParenR"/>
            </a:pPr>
            <a:r>
              <a:rPr b="0" i="0" lang="zh-CN" sz="1800" u="none" cap="none" strike="noStrike">
                <a:solidFill>
                  <a:srgbClr val="1691D0"/>
                </a:solidFill>
                <a:latin typeface="Trebuchet MS"/>
                <a:ea typeface="Trebuchet MS"/>
                <a:cs typeface="Trebuchet MS"/>
                <a:sym typeface="Trebuchet MS"/>
              </a:rPr>
              <a:t>Let’s create our transportation maps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55600" marR="0" rtl="0" algn="l">
              <a:lnSpc>
                <a:spcPct val="1147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together. Are we on the right track?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marR="635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691D0"/>
              </a:buClr>
              <a:buSzPts val="1800"/>
              <a:buFont typeface="Calibri"/>
              <a:buAutoNum type="alphaLcParenR" startAt="2"/>
            </a:pPr>
            <a:r>
              <a:rPr b="0" i="0" lang="zh-CN" sz="18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Do the Seattle Transportation Plan draft vision, goals, and objectives feel right to you?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marR="0" rtl="0" algn="l">
              <a:lnSpc>
                <a:spcPct val="114791"/>
              </a:lnSpc>
              <a:spcBef>
                <a:spcPts val="600"/>
              </a:spcBef>
              <a:spcAft>
                <a:spcPts val="0"/>
              </a:spcAft>
              <a:buClr>
                <a:srgbClr val="1691D0"/>
              </a:buClr>
              <a:buSzPts val="1800"/>
              <a:buFont typeface="Calibri"/>
              <a:buAutoNum type="alphaLcParenR" startAt="2"/>
            </a:pPr>
            <a:r>
              <a:rPr b="0" i="0" lang="zh-CN" sz="18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What future of transportation in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457200" rtl="0" algn="ctr">
              <a:lnSpc>
                <a:spcPct val="1147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Seattle do you want to see?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469900" rtl="0" algn="ctr">
              <a:lnSpc>
                <a:spcPct val="114791"/>
              </a:lnSpc>
              <a:spcBef>
                <a:spcPts val="600"/>
              </a:spcBef>
              <a:spcAft>
                <a:spcPts val="0"/>
              </a:spcAft>
              <a:buClr>
                <a:srgbClr val="1691D0"/>
              </a:buClr>
              <a:buSzPts val="1800"/>
              <a:buFont typeface="Calibri"/>
              <a:buAutoNum type="alphaLcParenR" startAt="4"/>
            </a:pPr>
            <a:r>
              <a:rPr b="0" i="0" lang="zh-CN" sz="18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What actions should we take to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1308100" rtl="0" algn="ctr">
              <a:lnSpc>
                <a:spcPct val="1147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achieve our goals?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78" name="Google Shape;3678;p5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5125" y="500063"/>
            <a:ext cx="2400300" cy="1550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9" name="Google Shape;3679;p5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3463" y="2185988"/>
            <a:ext cx="3964783" cy="2336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0" name="Google Shape;3680;p5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07681" y="500063"/>
            <a:ext cx="2328863" cy="1614488"/>
          </a:xfrm>
          <a:prstGeom prst="rect">
            <a:avLst/>
          </a:prstGeom>
          <a:noFill/>
          <a:ln>
            <a:noFill/>
          </a:ln>
        </p:spPr>
      </p:pic>
      <p:sp>
        <p:nvSpPr>
          <p:cNvPr id="3681" name="Google Shape;3681;p570"/>
          <p:cNvSpPr txBox="1"/>
          <p:nvPr/>
        </p:nvSpPr>
        <p:spPr>
          <a:xfrm>
            <a:off x="7294244" y="291893"/>
            <a:ext cx="10032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9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Menu of Actions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2" name="Google Shape;3682;p570"/>
          <p:cNvSpPr txBox="1"/>
          <p:nvPr/>
        </p:nvSpPr>
        <p:spPr>
          <a:xfrm>
            <a:off x="4339399" y="292655"/>
            <a:ext cx="19302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9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First Draft Transportation Maps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